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2" r:id="rId5"/>
    <p:sldId id="263" r:id="rId6"/>
    <p:sldId id="258" r:id="rId7"/>
    <p:sldId id="264" r:id="rId8"/>
    <p:sldId id="265" r:id="rId9"/>
    <p:sldId id="266" r:id="rId10"/>
    <p:sldId id="259" r:id="rId11"/>
    <p:sldId id="267" r:id="rId12"/>
    <p:sldId id="268" r:id="rId13"/>
    <p:sldId id="269" r:id="rId14"/>
    <p:sldId id="270" r:id="rId15"/>
    <p:sldId id="271" r:id="rId16"/>
    <p:sldId id="272" r:id="rId17"/>
    <p:sldId id="260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83C2182F-D6ED-42E8-8F23-B436EDB2B9E3}" type="datetimeFigureOut">
              <a:rPr lang="en-US" smtClean="0"/>
              <a:pPr/>
              <a:t>4/1/2010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DDDCB02-7E0F-4000-805C-0F237B7F53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2182F-D6ED-42E8-8F23-B436EDB2B9E3}" type="datetimeFigureOut">
              <a:rPr lang="en-US" smtClean="0"/>
              <a:pPr/>
              <a:t>4/1/2010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DCB02-7E0F-4000-805C-0F237B7F53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2182F-D6ED-42E8-8F23-B436EDB2B9E3}" type="datetimeFigureOut">
              <a:rPr lang="en-US" smtClean="0"/>
              <a:pPr/>
              <a:t>4/1/2010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DCB02-7E0F-4000-805C-0F237B7F53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2182F-D6ED-42E8-8F23-B436EDB2B9E3}" type="datetimeFigureOut">
              <a:rPr lang="en-US" smtClean="0"/>
              <a:pPr/>
              <a:t>4/1/2010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DCB02-7E0F-4000-805C-0F237B7F53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2182F-D6ED-42E8-8F23-B436EDB2B9E3}" type="datetimeFigureOut">
              <a:rPr lang="en-US" smtClean="0"/>
              <a:pPr/>
              <a:t>4/1/2010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DCB02-7E0F-4000-805C-0F237B7F53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2182F-D6ED-42E8-8F23-B436EDB2B9E3}" type="datetimeFigureOut">
              <a:rPr lang="en-US" smtClean="0"/>
              <a:pPr/>
              <a:t>4/1/2010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DCB02-7E0F-4000-805C-0F237B7F53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3C2182F-D6ED-42E8-8F23-B436EDB2B9E3}" type="datetimeFigureOut">
              <a:rPr lang="en-US" smtClean="0"/>
              <a:pPr/>
              <a:t>4/1/2010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DDDCB02-7E0F-4000-805C-0F237B7F53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83C2182F-D6ED-42E8-8F23-B436EDB2B9E3}" type="datetimeFigureOut">
              <a:rPr lang="en-US" smtClean="0"/>
              <a:pPr/>
              <a:t>4/1/2010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DDDCB02-7E0F-4000-805C-0F237B7F53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2182F-D6ED-42E8-8F23-B436EDB2B9E3}" type="datetimeFigureOut">
              <a:rPr lang="en-US" smtClean="0"/>
              <a:pPr/>
              <a:t>4/1/2010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DCB02-7E0F-4000-805C-0F237B7F53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2182F-D6ED-42E8-8F23-B436EDB2B9E3}" type="datetimeFigureOut">
              <a:rPr lang="en-US" smtClean="0"/>
              <a:pPr/>
              <a:t>4/1/2010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DCB02-7E0F-4000-805C-0F237B7F53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2182F-D6ED-42E8-8F23-B436EDB2B9E3}" type="datetimeFigureOut">
              <a:rPr lang="en-US" smtClean="0"/>
              <a:pPr/>
              <a:t>4/1/2010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DCB02-7E0F-4000-805C-0F237B7F53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83C2182F-D6ED-42E8-8F23-B436EDB2B9E3}" type="datetimeFigureOut">
              <a:rPr lang="en-US" smtClean="0"/>
              <a:pPr/>
              <a:t>4/1/2010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DDDCB02-7E0F-4000-805C-0F237B7F53F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Volcanoes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7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smtClean="0"/>
              <a:t>Volcanic Eruptions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0293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Lava begins as magma, which usually forms in the </a:t>
            </a:r>
            <a:r>
              <a:rPr lang="en-US" dirty="0" err="1" smtClean="0"/>
              <a:t>asthenosphere</a:t>
            </a:r>
            <a:endParaRPr lang="en-US" dirty="0" smtClean="0"/>
          </a:p>
          <a:p>
            <a:pPr lvl="1"/>
            <a:r>
              <a:rPr lang="en-US" dirty="0" smtClean="0"/>
              <a:t>Liquid magma is less dense than the solid material around it therefore magma flows upward into any cracks in the rock above</a:t>
            </a:r>
          </a:p>
          <a:p>
            <a:r>
              <a:rPr lang="en-US" dirty="0" smtClean="0"/>
              <a:t>Inside a volcano:</a:t>
            </a:r>
          </a:p>
          <a:p>
            <a:pPr lvl="1"/>
            <a:r>
              <a:rPr lang="en-US" dirty="0" smtClean="0"/>
              <a:t>Beneath a volcano, magma collects in a packet called the magma chamber</a:t>
            </a:r>
          </a:p>
          <a:p>
            <a:pPr lvl="1"/>
            <a:r>
              <a:rPr lang="en-US" dirty="0" smtClean="0"/>
              <a:t>Magma moves upward through  a pipe, a long tube in the ground that connects that magma chamber to Earth’s surface</a:t>
            </a:r>
          </a:p>
          <a:p>
            <a:pPr lvl="1"/>
            <a:r>
              <a:rPr lang="en-US" dirty="0" smtClean="0"/>
              <a:t>Vent- an opening where molten rock and gas leave the volcano</a:t>
            </a:r>
          </a:p>
          <a:p>
            <a:pPr lvl="1"/>
            <a:r>
              <a:rPr lang="en-US" dirty="0" smtClean="0"/>
              <a:t>Lava flow- the area covered by lava as it pours out of a vent</a:t>
            </a:r>
          </a:p>
          <a:p>
            <a:pPr lvl="1"/>
            <a:r>
              <a:rPr lang="en-US" dirty="0" smtClean="0"/>
              <a:t>Crater- bowl-shaped area that may form at the top around the central vent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1066800"/>
          </a:xfrm>
        </p:spPr>
        <p:txBody>
          <a:bodyPr/>
          <a:lstStyle/>
          <a:p>
            <a:r>
              <a:rPr lang="en-US" dirty="0" smtClean="0"/>
              <a:t>A Volcanic Eruption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2673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Dissolved gases are trapped in magma and are under tremendous pressure</a:t>
            </a:r>
          </a:p>
          <a:p>
            <a:r>
              <a:rPr lang="en-US" dirty="0" smtClean="0"/>
              <a:t>As magma rises toward the surface, the pressure of the surrounding rock on the magma decreases; the dissolved gases expand and form bubbles</a:t>
            </a:r>
          </a:p>
          <a:p>
            <a:pPr lvl="1"/>
            <a:r>
              <a:rPr lang="en-US" dirty="0" smtClean="0"/>
              <a:t>The size of the bubbles greatly increases and exert an enormous force</a:t>
            </a:r>
          </a:p>
          <a:p>
            <a:r>
              <a:rPr lang="en-US" dirty="0" smtClean="0"/>
              <a:t>When a volcano erupts, the force of the expanding gases pushes magma from the magma chamber through the pipe until it flows or explodes out of the vent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Volcanic Eruption</a:t>
            </a:r>
            <a:endParaRPr lang="en-US" dirty="0"/>
          </a:p>
        </p:txBody>
      </p:sp>
      <p:pic>
        <p:nvPicPr>
          <p:cNvPr id="4" name="Picture 15" descr="Volcanoes_Erupt_sx5131b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762000"/>
            <a:ext cx="5237162" cy="556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229600" cy="1066800"/>
          </a:xfrm>
        </p:spPr>
        <p:txBody>
          <a:bodyPr/>
          <a:lstStyle/>
          <a:p>
            <a:r>
              <a:rPr lang="en-US" dirty="0" smtClean="0"/>
              <a:t>Kinds of Eruptions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21936"/>
          </a:xfrm>
        </p:spPr>
        <p:txBody>
          <a:bodyPr/>
          <a:lstStyle/>
          <a:p>
            <a:r>
              <a:rPr lang="en-US" dirty="0" smtClean="0"/>
              <a:t>Geologists classify volcanic eruptions as quiet or explosive</a:t>
            </a:r>
          </a:p>
          <a:p>
            <a:r>
              <a:rPr lang="en-US" u="sng" dirty="0" smtClean="0"/>
              <a:t>Quiet eruptions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If magma is low in silica. Has low viscosity and flows easily. Gas bubble out quietly. Can produce both </a:t>
            </a:r>
            <a:r>
              <a:rPr lang="en-US" dirty="0" err="1" smtClean="0"/>
              <a:t>pahoehoe</a:t>
            </a:r>
            <a:r>
              <a:rPr lang="en-US" dirty="0" smtClean="0"/>
              <a:t> and </a:t>
            </a:r>
            <a:r>
              <a:rPr lang="en-US" dirty="0" err="1" smtClean="0"/>
              <a:t>aa</a:t>
            </a:r>
            <a:r>
              <a:rPr lang="en-US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en-US" dirty="0" smtClean="0"/>
              <a:t>Kinds of Eruptions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26736"/>
          </a:xfrm>
        </p:spPr>
        <p:txBody>
          <a:bodyPr/>
          <a:lstStyle/>
          <a:p>
            <a:r>
              <a:rPr lang="en-US" u="sng" dirty="0" smtClean="0"/>
              <a:t>Explosive Eruptions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If magma is high in silica. Has high viscosity, and is thick and sticky. Dissolved gases cannot escape from the thick magma and build up pressure until they explode. </a:t>
            </a:r>
          </a:p>
          <a:p>
            <a:pPr lvl="1"/>
            <a:r>
              <a:rPr lang="en-US" dirty="0" smtClean="0"/>
              <a:t>Breaks lava into fragments that quickly cool and harden into pieces of different sizes. Smallest= volcanic ash. Pebble-sized= cinders. Larger pieces= bombs (size of baseball to a car)</a:t>
            </a:r>
          </a:p>
          <a:p>
            <a:pPr lvl="1"/>
            <a:r>
              <a:rPr lang="en-US" dirty="0" err="1" smtClean="0"/>
              <a:t>Pyroclastic</a:t>
            </a:r>
            <a:r>
              <a:rPr lang="en-US" dirty="0" smtClean="0"/>
              <a:t> flow- occurs when an explosive eruption hurls out a mixture of hot gases, ash, cinders, and bombs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6"/>
          <p:cNvGrpSpPr>
            <a:grpSpLocks/>
          </p:cNvGrpSpPr>
          <p:nvPr/>
        </p:nvGrpSpPr>
        <p:grpSpPr bwMode="auto">
          <a:xfrm>
            <a:off x="1600200" y="2209800"/>
            <a:ext cx="5943600" cy="4152900"/>
            <a:chOff x="1056" y="1352"/>
            <a:chExt cx="3744" cy="2616"/>
          </a:xfrm>
        </p:grpSpPr>
        <p:sp>
          <p:nvSpPr>
            <p:cNvPr id="8" name="Rectangle 13"/>
            <p:cNvSpPr>
              <a:spLocks noChangeArrowheads="1"/>
            </p:cNvSpPr>
            <p:nvPr/>
          </p:nvSpPr>
          <p:spPr bwMode="auto">
            <a:xfrm>
              <a:off x="1056" y="1352"/>
              <a:ext cx="3744" cy="25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14" descr="Volcanoes_Timeline2A_sx5830a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38" y="1378"/>
              <a:ext cx="3484" cy="2590"/>
            </a:xfrm>
            <a:prstGeom prst="rect">
              <a:avLst/>
            </a:prstGeom>
            <a:noFill/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066800"/>
          </a:xfrm>
        </p:spPr>
        <p:txBody>
          <a:bodyPr/>
          <a:lstStyle/>
          <a:p>
            <a:r>
              <a:rPr lang="en-US" dirty="0" smtClean="0"/>
              <a:t>Volcanic Eruptions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02936"/>
          </a:xfrm>
        </p:spPr>
        <p:txBody>
          <a:bodyPr/>
          <a:lstStyle/>
          <a:p>
            <a:r>
              <a:rPr lang="en-US" sz="2400" dirty="0" smtClean="0">
                <a:solidFill>
                  <a:srgbClr val="000000"/>
                </a:solidFill>
              </a:rPr>
              <a:t>Within the last 150 years, major volcanic eruptions have greatly affected the land and people around them.</a:t>
            </a:r>
            <a:endParaRPr lang="en-US" sz="2400" dirty="0" smtClean="0">
              <a:solidFill>
                <a:srgbClr val="000000"/>
              </a:solidFill>
              <a:latin typeface="Chalkboard" pitchFamily="-9" charset="0"/>
            </a:endParaRPr>
          </a:p>
          <a:p>
            <a:endParaRPr lang="en-US" dirty="0"/>
          </a:p>
        </p:txBody>
      </p:sp>
      <p:pic>
        <p:nvPicPr>
          <p:cNvPr id="4" name="Picture 17" descr="Volcanoes_Timeline2B_sx5830a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2197100"/>
            <a:ext cx="3363913" cy="3841750"/>
          </a:xfrm>
          <a:prstGeom prst="rect">
            <a:avLst/>
          </a:prstGeom>
          <a:noFill/>
        </p:spPr>
      </p:pic>
      <p:pic>
        <p:nvPicPr>
          <p:cNvPr id="5" name="Picture 18" descr="Volcanoes_Timeline2C_sx5830a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2800" y="2349500"/>
            <a:ext cx="2614613" cy="3692525"/>
          </a:xfrm>
          <a:prstGeom prst="rect">
            <a:avLst/>
          </a:prstGeom>
          <a:noFill/>
        </p:spPr>
      </p:pic>
      <p:pic>
        <p:nvPicPr>
          <p:cNvPr id="6" name="Picture 19" descr="Volcanoes_Timeline2D_sx5830a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33975" y="3124200"/>
            <a:ext cx="2257425" cy="29162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en-US" dirty="0" smtClean="0"/>
              <a:t>Stages of Volcanic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5053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Geologists often use the terms active, dormant, or extinct to describe a volcano’s stage of activity</a:t>
            </a:r>
          </a:p>
          <a:p>
            <a:r>
              <a:rPr lang="en-US" b="1" u="sng" dirty="0" smtClean="0"/>
              <a:t>Active</a:t>
            </a:r>
            <a:r>
              <a:rPr lang="en-US" dirty="0" smtClean="0"/>
              <a:t> or live- one that is erupting or has shown signs that it may erupt in the near future</a:t>
            </a:r>
          </a:p>
          <a:p>
            <a:r>
              <a:rPr lang="en-US" b="1" u="sng" dirty="0" smtClean="0"/>
              <a:t>Dormant</a:t>
            </a:r>
            <a:r>
              <a:rPr lang="en-US" dirty="0" smtClean="0"/>
              <a:t> or sleeping- one that is expected to awaken in the future and become active</a:t>
            </a:r>
          </a:p>
          <a:p>
            <a:r>
              <a:rPr lang="en-US" b="1" u="sng" dirty="0" smtClean="0"/>
              <a:t>Extinct</a:t>
            </a:r>
            <a:r>
              <a:rPr lang="en-US" dirty="0" smtClean="0"/>
              <a:t> or dead- unlikely to erupt again</a:t>
            </a:r>
          </a:p>
          <a:p>
            <a:r>
              <a:rPr lang="en-US" dirty="0" smtClean="0"/>
              <a:t>Monitoring volcanoes:</a:t>
            </a:r>
          </a:p>
          <a:p>
            <a:pPr lvl="1"/>
            <a:r>
              <a:rPr lang="en-US" dirty="0" smtClean="0"/>
              <a:t>Geologists use instruments to detect changes in and around a volcano</a:t>
            </a:r>
          </a:p>
          <a:p>
            <a:pPr lvl="1"/>
            <a:r>
              <a:rPr lang="en-US" dirty="0" smtClean="0"/>
              <a:t>Monitor: Gas exchange, tilting, temperature, and small earthquakes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Volcanic </a:t>
            </a:r>
            <a:r>
              <a:rPr lang="en-US" dirty="0" smtClean="0"/>
              <a:t>Landforms from Lava and Ash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4336"/>
          </a:xfrm>
        </p:spPr>
        <p:txBody>
          <a:bodyPr/>
          <a:lstStyle/>
          <a:p>
            <a:r>
              <a:rPr lang="en-US" dirty="0" smtClean="0"/>
              <a:t>Volcanic eruptions create landforms made of lava, ash, and other materials. These landforms include shield volcanoes, cinder cone volcanoes, composite volcanoes, and lava plateaus</a:t>
            </a:r>
            <a:r>
              <a:rPr lang="en-US" dirty="0" smtClean="0"/>
              <a:t>.</a:t>
            </a:r>
          </a:p>
          <a:p>
            <a:r>
              <a:rPr lang="en-US" b="1" u="sng" dirty="0" smtClean="0"/>
              <a:t>Shield volcanoes</a:t>
            </a:r>
            <a:r>
              <a:rPr lang="en-US" dirty="0" smtClean="0"/>
              <a:t>- thin layers of lava pour out of a vent and harden on top of previous layers; forms a wide, gently sloping mountain</a:t>
            </a:r>
          </a:p>
          <a:p>
            <a:r>
              <a:rPr lang="en-US" b="1" u="sng" dirty="0" smtClean="0"/>
              <a:t>Cinder-cone volcanoes</a:t>
            </a:r>
            <a:r>
              <a:rPr lang="en-US" dirty="0" smtClean="0"/>
              <a:t>- a steep, cone-shaped hill or small mountain that is built up by ash, cinders, and bombs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2514600" y="4038600"/>
            <a:ext cx="5943600" cy="2667000"/>
            <a:chOff x="384" y="1680"/>
            <a:chExt cx="4992" cy="2160"/>
          </a:xfrm>
        </p:grpSpPr>
        <p:sp>
          <p:nvSpPr>
            <p:cNvPr id="5" name="Rectangle 13"/>
            <p:cNvSpPr>
              <a:spLocks noChangeArrowheads="1"/>
            </p:cNvSpPr>
            <p:nvPr/>
          </p:nvSpPr>
          <p:spPr bwMode="auto">
            <a:xfrm>
              <a:off x="384" y="1680"/>
              <a:ext cx="4992" cy="216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6" name="Picture 14" descr="Volcanoes_LavaPlateau_sx5810b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03" y="2208"/>
              <a:ext cx="3954" cy="1005"/>
            </a:xfrm>
            <a:prstGeom prst="rect">
              <a:avLst/>
            </a:prstGeom>
            <a:noFill/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Volcanic Landforms from Lava and Ash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4336"/>
          </a:xfrm>
        </p:spPr>
        <p:txBody>
          <a:bodyPr/>
          <a:lstStyle/>
          <a:p>
            <a:r>
              <a:rPr lang="en-US" b="1" u="sng" dirty="0" smtClean="0"/>
              <a:t>Composite volcanoes</a:t>
            </a:r>
            <a:r>
              <a:rPr lang="en-US" dirty="0" smtClean="0"/>
              <a:t>- when lava flows alternate between explosive eruptions and quiet eruptions of ash, cinder, and bombs. Tall, cone-shaped mountains in which layers of lava alternate with layers of ash.</a:t>
            </a:r>
          </a:p>
          <a:p>
            <a:r>
              <a:rPr lang="en-US" b="1" u="sng" dirty="0" smtClean="0"/>
              <a:t>Lava plateaus</a:t>
            </a:r>
            <a:r>
              <a:rPr lang="en-US" dirty="0" smtClean="0"/>
              <a:t>- high, level areas of many layers of thin, runny lava that erupt from long cracks in the ground,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Volcanic Landforms from Lava and Ash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2362200"/>
          </a:xfrm>
        </p:spPr>
        <p:txBody>
          <a:bodyPr/>
          <a:lstStyle/>
          <a:p>
            <a:r>
              <a:rPr lang="en-US" b="1" u="sng" dirty="0" smtClean="0"/>
              <a:t>Calderas</a:t>
            </a:r>
            <a:r>
              <a:rPr lang="en-US" dirty="0" smtClean="0"/>
              <a:t>- the huge hole left by the collapse of a volcanic mountain. The hole is filled with pieces of the volcano that have fallen inward, as well as some lava and ash. </a:t>
            </a:r>
            <a:endParaRPr lang="en-US" dirty="0"/>
          </a:p>
        </p:txBody>
      </p: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3200400" y="3276600"/>
            <a:ext cx="5715000" cy="2933700"/>
            <a:chOff x="1752" y="1615"/>
            <a:chExt cx="3864" cy="2297"/>
          </a:xfrm>
        </p:grpSpPr>
        <p:sp>
          <p:nvSpPr>
            <p:cNvPr id="5" name="Rectangle 11"/>
            <p:cNvSpPr>
              <a:spLocks noChangeArrowheads="1"/>
            </p:cNvSpPr>
            <p:nvPr/>
          </p:nvSpPr>
          <p:spPr bwMode="auto">
            <a:xfrm>
              <a:off x="1752" y="1944"/>
              <a:ext cx="3864" cy="196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6" name="Picture 12" descr="Volcanoes_caldera3_sx5136b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465" y="1615"/>
              <a:ext cx="3151" cy="2132"/>
            </a:xfrm>
            <a:prstGeom prst="rect">
              <a:avLst/>
            </a:prstGeom>
            <a:noFill/>
          </p:spPr>
        </p:pic>
      </p:grpSp>
      <p:sp>
        <p:nvSpPr>
          <p:cNvPr id="10" name="Content Placeholder 2"/>
          <p:cNvSpPr txBox="1">
            <a:spLocks/>
          </p:cNvSpPr>
          <p:nvPr/>
        </p:nvSpPr>
        <p:spPr>
          <a:xfrm>
            <a:off x="381000" y="3276600"/>
            <a:ext cx="3733800" cy="2971800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lang="en-US" sz="2800" noProof="0" dirty="0" smtClean="0"/>
              <a:t>People often settle close to volcanoes to take advantage of the fertile volcanic soil. Some volcanic soils are among the richest in the world.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/>
          <a:lstStyle/>
          <a:p>
            <a:r>
              <a:rPr lang="en-US" dirty="0" smtClean="0"/>
              <a:t>Volcanoes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745736"/>
          </a:xfrm>
        </p:spPr>
        <p:txBody>
          <a:bodyPr>
            <a:normAutofit/>
          </a:bodyPr>
          <a:lstStyle/>
          <a:p>
            <a:r>
              <a:rPr lang="en-US" dirty="0" smtClean="0"/>
              <a:t>A </a:t>
            </a:r>
            <a:r>
              <a:rPr lang="en-US" b="1" u="sng" dirty="0" smtClean="0"/>
              <a:t>volcano</a:t>
            </a:r>
            <a:r>
              <a:rPr lang="en-US" dirty="0" smtClean="0"/>
              <a:t> is a weak spot in the crust where molten material, or magma, comes to the surface</a:t>
            </a:r>
          </a:p>
          <a:p>
            <a:r>
              <a:rPr lang="en-US" b="1" u="sng" dirty="0" smtClean="0"/>
              <a:t>Magma</a:t>
            </a:r>
            <a:r>
              <a:rPr lang="en-US" dirty="0" smtClean="0"/>
              <a:t> is the molten mixture of rock-forming substances, gases, and water from the mantle</a:t>
            </a:r>
          </a:p>
          <a:p>
            <a:r>
              <a:rPr lang="en-US" dirty="0" smtClean="0"/>
              <a:t>Once it has reached the surface= </a:t>
            </a:r>
            <a:r>
              <a:rPr lang="en-US" b="1" u="sng" dirty="0" smtClean="0"/>
              <a:t>lava</a:t>
            </a:r>
          </a:p>
          <a:p>
            <a:r>
              <a:rPr lang="en-US" dirty="0" smtClean="0"/>
              <a:t>Solid rock forms once lava cools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066800"/>
          </a:xfrm>
        </p:spPr>
        <p:txBody>
          <a:bodyPr/>
          <a:lstStyle/>
          <a:p>
            <a:r>
              <a:rPr lang="en-US" dirty="0" smtClean="0"/>
              <a:t>Volcanic Landforms from Magma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21936"/>
          </a:xfrm>
        </p:spPr>
        <p:txBody>
          <a:bodyPr/>
          <a:lstStyle/>
          <a:p>
            <a:r>
              <a:rPr lang="en-US" dirty="0" smtClean="0"/>
              <a:t>Magma beneath Earth’s surface cools and hardens into rock; over time, weathering exposes the layers of hardened magma</a:t>
            </a:r>
          </a:p>
          <a:p>
            <a:r>
              <a:rPr lang="en-US" b="1" u="sng" dirty="0" smtClean="0"/>
              <a:t>Volcanic necks</a:t>
            </a:r>
            <a:r>
              <a:rPr lang="en-US" dirty="0" smtClean="0"/>
              <a:t>- forms when magma hardens in a volcano’s pipe (looks like a giant tooth)</a:t>
            </a:r>
          </a:p>
          <a:p>
            <a:r>
              <a:rPr lang="en-US" b="1" u="sng" dirty="0" smtClean="0"/>
              <a:t>Dike</a:t>
            </a:r>
            <a:r>
              <a:rPr lang="en-US" dirty="0" smtClean="0"/>
              <a:t>- magma that forces itself across rock layers and hardens; can be seen slanting through bedrock</a:t>
            </a:r>
          </a:p>
          <a:p>
            <a:r>
              <a:rPr lang="en-US" b="1" u="sng" dirty="0" smtClean="0"/>
              <a:t>Sill</a:t>
            </a:r>
            <a:r>
              <a:rPr lang="en-US" dirty="0" smtClean="0"/>
              <a:t>- when magma squeezes between horizontal layers of rock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en-US" dirty="0" smtClean="0"/>
              <a:t>Volcanic Landforms from Magma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50536"/>
          </a:xfrm>
        </p:spPr>
        <p:txBody>
          <a:bodyPr/>
          <a:lstStyle/>
          <a:p>
            <a:r>
              <a:rPr lang="en-US" b="1" u="sng" dirty="0" smtClean="0"/>
              <a:t>Batholiths</a:t>
            </a:r>
            <a:r>
              <a:rPr lang="en-US" dirty="0" smtClean="0"/>
              <a:t>- a mass of rock formed when a large body of magma cools inside the crust; often form the core of many mountain ranges</a:t>
            </a:r>
          </a:p>
          <a:p>
            <a:r>
              <a:rPr lang="en-US" b="1" u="sng" dirty="0" smtClean="0"/>
              <a:t>Dome mountains- </a:t>
            </a:r>
            <a:r>
              <a:rPr lang="en-US" dirty="0" smtClean="0"/>
              <a:t>smaller bodies of hardened magma; forms when uplift pushes a batholith or smaller body toward the surface. The hardened magma forces the layers of rock to bend upward into a dome shape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/>
          <a:lstStyle/>
          <a:p>
            <a:r>
              <a:rPr lang="en-US" dirty="0" smtClean="0"/>
              <a:t>Geothermal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745736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In geothermal activity, magma a few kilometers beneath Earth’s surface heats underground water. </a:t>
            </a:r>
          </a:p>
          <a:p>
            <a:r>
              <a:rPr lang="en-US" b="1" u="sng" dirty="0" smtClean="0"/>
              <a:t>Hot Springs</a:t>
            </a:r>
            <a:r>
              <a:rPr lang="en-US" dirty="0" smtClean="0"/>
              <a:t>- forms when groundwater is heated by a nearby body of magma or by hot rock deep underground. Water collects in a natural pool</a:t>
            </a:r>
          </a:p>
          <a:p>
            <a:r>
              <a:rPr lang="en-US" b="1" u="sng" dirty="0" err="1" smtClean="0"/>
              <a:t>Geyers</a:t>
            </a:r>
            <a:r>
              <a:rPr lang="en-US" dirty="0" smtClean="0"/>
              <a:t>- a fountain of water and steam that erupts from the ground; pressure builds until the mixture suddenly sprays</a:t>
            </a:r>
          </a:p>
          <a:p>
            <a:r>
              <a:rPr lang="en-US" b="1" u="sng" dirty="0" smtClean="0"/>
              <a:t>Geothermal energy- </a:t>
            </a:r>
            <a:r>
              <a:rPr lang="en-US" dirty="0" smtClean="0"/>
              <a:t>an energy source that people uses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229600" cy="1066800"/>
          </a:xfrm>
        </p:spPr>
        <p:txBody>
          <a:bodyPr/>
          <a:lstStyle/>
          <a:p>
            <a:r>
              <a:rPr lang="en-US" dirty="0" smtClean="0"/>
              <a:t>Volcanoes and Plate Boundaries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898136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Volcanic belts form along the boundaries or Earth’s plates</a:t>
            </a:r>
          </a:p>
          <a:p>
            <a:pPr lvl="1"/>
            <a:r>
              <a:rPr lang="en-US" b="1" u="sng" dirty="0" smtClean="0"/>
              <a:t>Ring </a:t>
            </a:r>
            <a:r>
              <a:rPr lang="en-US" b="1" u="sng" dirty="0" smtClean="0"/>
              <a:t>of Fire- </a:t>
            </a:r>
            <a:r>
              <a:rPr lang="en-US" dirty="0" smtClean="0"/>
              <a:t>formed by many volcanoes that rim the Pacific Ocean</a:t>
            </a:r>
          </a:p>
          <a:p>
            <a:r>
              <a:rPr lang="en-US" dirty="0" smtClean="0"/>
              <a:t>Diverging boundaries:</a:t>
            </a:r>
          </a:p>
          <a:p>
            <a:pPr lvl="1"/>
            <a:r>
              <a:rPr lang="en-US" dirty="0" smtClean="0"/>
              <a:t>Volcanoes form along mid-ocean ridges, rift valley’s, Great Rift Valley in East Africa</a:t>
            </a:r>
          </a:p>
          <a:p>
            <a:r>
              <a:rPr lang="en-US" dirty="0" smtClean="0"/>
              <a:t>Converging boundaries: </a:t>
            </a:r>
          </a:p>
          <a:p>
            <a:pPr lvl="1"/>
            <a:r>
              <a:rPr lang="en-US" dirty="0" smtClean="0"/>
              <a:t>Volcanoes often form where two oceanic plates collide or where an oceanic plate collides with a continental plate. In both situations, an oceanic plate sinks through a trench. Rock above the plate melts to form magma, which then erupts to the surface as lava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Island arc- echoes curve of deep-ocean trench (Japan, New Zealand, Indonesia, etc.)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Volcanoes at Converging Boundaries</a:t>
            </a:r>
            <a:endParaRPr lang="en-US" dirty="0"/>
          </a:p>
        </p:txBody>
      </p:sp>
      <p:pic>
        <p:nvPicPr>
          <p:cNvPr id="4" name="Picture 10" descr="Volcanoes_ANI-conbound_sx5133b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0988" y="2959100"/>
            <a:ext cx="6042025" cy="3382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en-US" dirty="0" smtClean="0"/>
              <a:t>Hot Spot Volcanoes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200400" cy="4974336"/>
          </a:xfrm>
        </p:spPr>
        <p:txBody>
          <a:bodyPr>
            <a:normAutofit fontScale="92500" lnSpcReduction="20000"/>
          </a:bodyPr>
          <a:lstStyle/>
          <a:p>
            <a:r>
              <a:rPr lang="en-US" b="1" u="sng" dirty="0" smtClean="0"/>
              <a:t>Hot Spot </a:t>
            </a:r>
            <a:r>
              <a:rPr lang="en-US" dirty="0" smtClean="0"/>
              <a:t>is an area where material from deep within the mantle rises and then melts, forming magma</a:t>
            </a:r>
          </a:p>
          <a:p>
            <a:r>
              <a:rPr lang="en-US" dirty="0" smtClean="0"/>
              <a:t>A </a:t>
            </a:r>
            <a:r>
              <a:rPr lang="en-US" dirty="0" smtClean="0"/>
              <a:t>volcano forms above a hot spot when magma erupts through the crust and reaches the surface.</a:t>
            </a:r>
          </a:p>
          <a:p>
            <a:endParaRPr lang="en-US" dirty="0"/>
          </a:p>
        </p:txBody>
      </p:sp>
      <p:pic>
        <p:nvPicPr>
          <p:cNvPr id="4" name="Picture 5" descr="Volcanoes_HotSpot_sx5138a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2743200"/>
            <a:ext cx="4837302" cy="266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Properties of </a:t>
            </a:r>
            <a:r>
              <a:rPr lang="en-US" dirty="0" smtClean="0"/>
              <a:t>Magma- Physical and Chemical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433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Element- a substance that cannot be broken down into other substances</a:t>
            </a:r>
          </a:p>
          <a:p>
            <a:r>
              <a:rPr lang="en-US" dirty="0" smtClean="0"/>
              <a:t>Compound- a substance made of 2 or more elements that have been chemically combined</a:t>
            </a:r>
          </a:p>
          <a:p>
            <a:r>
              <a:rPr lang="en-US" b="1" u="sng" dirty="0" smtClean="0"/>
              <a:t>Physical property</a:t>
            </a:r>
            <a:r>
              <a:rPr lang="en-US" dirty="0" smtClean="0"/>
              <a:t>- any characteristic of a substance that can be observed or measured without changing the composition of the substance</a:t>
            </a:r>
          </a:p>
          <a:p>
            <a:r>
              <a:rPr lang="en-US" b="1" u="sng" dirty="0" smtClean="0"/>
              <a:t>Chemical propert</a:t>
            </a:r>
            <a:r>
              <a:rPr lang="en-US" dirty="0" smtClean="0"/>
              <a:t>y- any property that produces a change in the composition of matter</a:t>
            </a:r>
          </a:p>
          <a:p>
            <a:r>
              <a:rPr lang="en-US" dirty="0" smtClean="0"/>
              <a:t>Each substance has a particular set of physical and chemical properties</a:t>
            </a:r>
          </a:p>
          <a:p>
            <a:pPr lvl="1"/>
            <a:r>
              <a:rPr lang="en-US" dirty="0" smtClean="0"/>
              <a:t>These properties can be used to identify a substance or to predict how it will behave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en-US" dirty="0" smtClean="0"/>
              <a:t>Viscosity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4336"/>
          </a:xfrm>
        </p:spPr>
        <p:txBody>
          <a:bodyPr/>
          <a:lstStyle/>
          <a:p>
            <a:r>
              <a:rPr lang="en-US" b="1" u="sng" dirty="0" smtClean="0"/>
              <a:t>Viscosity-</a:t>
            </a:r>
            <a:r>
              <a:rPr lang="en-US" dirty="0" smtClean="0"/>
              <a:t> the resistance of a liquid to flowing</a:t>
            </a:r>
          </a:p>
          <a:p>
            <a:pPr lvl="1"/>
            <a:r>
              <a:rPr lang="en-US" dirty="0" smtClean="0"/>
              <a:t>Some liquids flow more easily than others</a:t>
            </a:r>
          </a:p>
          <a:p>
            <a:r>
              <a:rPr lang="en-US" dirty="0" smtClean="0"/>
              <a:t>Greater the viscosity- the slower it flows </a:t>
            </a:r>
          </a:p>
          <a:p>
            <a:pPr lvl="1"/>
            <a:r>
              <a:rPr lang="en-US" dirty="0" smtClean="0"/>
              <a:t>(ex. Honey)</a:t>
            </a:r>
          </a:p>
          <a:p>
            <a:r>
              <a:rPr lang="en-US" dirty="0" smtClean="0"/>
              <a:t>Why?</a:t>
            </a:r>
          </a:p>
          <a:p>
            <a:pPr lvl="1"/>
            <a:r>
              <a:rPr lang="en-US" dirty="0" smtClean="0"/>
              <a:t>The movement of the particles that make up each type of liquid affects viscosity. The greater friction among the liquid’s particles, the higher the viscosity.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066800"/>
          </a:xfrm>
        </p:spPr>
        <p:txBody>
          <a:bodyPr/>
          <a:lstStyle/>
          <a:p>
            <a:r>
              <a:rPr lang="en-US" dirty="0" smtClean="0"/>
              <a:t>Viscosity of Magma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6858000" cy="5126736"/>
          </a:xfrm>
        </p:spPr>
        <p:txBody>
          <a:bodyPr>
            <a:normAutofit/>
          </a:bodyPr>
          <a:lstStyle/>
          <a:p>
            <a:r>
              <a:rPr lang="en-US" dirty="0" smtClean="0"/>
              <a:t>The viscosity of magma depends on </a:t>
            </a:r>
            <a:r>
              <a:rPr lang="en-US" b="1" dirty="0" smtClean="0"/>
              <a:t>silica content</a:t>
            </a:r>
            <a:r>
              <a:rPr lang="en-US" dirty="0" smtClean="0"/>
              <a:t> and </a:t>
            </a:r>
            <a:r>
              <a:rPr lang="en-US" b="1" dirty="0" smtClean="0"/>
              <a:t>temperature</a:t>
            </a:r>
          </a:p>
          <a:p>
            <a:r>
              <a:rPr lang="en-US" dirty="0" smtClean="0"/>
              <a:t>The compound silica is made up of oxygen and silicon; it is the most abundant material in Earth’s crust</a:t>
            </a:r>
          </a:p>
          <a:p>
            <a:r>
              <a:rPr lang="en-US" dirty="0" smtClean="0"/>
              <a:t>More silica- higher viscosity, light-colored and does not flow very far</a:t>
            </a:r>
          </a:p>
          <a:p>
            <a:pPr lvl="1"/>
            <a:r>
              <a:rPr lang="en-US" dirty="0" smtClean="0"/>
              <a:t>Cools to form </a:t>
            </a:r>
            <a:r>
              <a:rPr lang="en-US" dirty="0" err="1" smtClean="0"/>
              <a:t>Rhyolite</a:t>
            </a:r>
            <a:r>
              <a:rPr lang="en-US" dirty="0" smtClean="0"/>
              <a:t> rock</a:t>
            </a:r>
          </a:p>
          <a:p>
            <a:r>
              <a:rPr lang="en-US" dirty="0" smtClean="0"/>
              <a:t>Less silica- lower viscosity, dark-colored and flows readily</a:t>
            </a:r>
          </a:p>
          <a:p>
            <a:pPr lvl="1"/>
            <a:r>
              <a:rPr lang="en-US" dirty="0" smtClean="0"/>
              <a:t>Cools to form Basalt rock</a:t>
            </a:r>
            <a:endParaRPr lang="en-US" dirty="0"/>
          </a:p>
        </p:txBody>
      </p:sp>
      <p:pic>
        <p:nvPicPr>
          <p:cNvPr id="4" name="Picture 8" descr="Volcanoes_MagmaPies_sx5407a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3733800"/>
            <a:ext cx="2362200" cy="20028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1066800"/>
          </a:xfrm>
        </p:spPr>
        <p:txBody>
          <a:bodyPr/>
          <a:lstStyle/>
          <a:p>
            <a:r>
              <a:rPr lang="en-US" dirty="0" smtClean="0"/>
              <a:t>Viscosity of Magma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74336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Viscosity increases as temperature decreases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Temperature differences produce two different types of lava:</a:t>
            </a:r>
          </a:p>
          <a:p>
            <a:pPr lvl="1">
              <a:buFont typeface="Arial" pitchFamily="34" charset="0"/>
              <a:buChar char="•"/>
            </a:pPr>
            <a:r>
              <a:rPr lang="en-US" sz="2800" b="1" u="sng" dirty="0" err="1" smtClean="0"/>
              <a:t>Pahoehoe</a:t>
            </a:r>
            <a:r>
              <a:rPr lang="en-US" sz="2800" dirty="0" smtClean="0"/>
              <a:t>- fast-moving, hot lava with low viscosity; solid mass of wrinkles, billows</a:t>
            </a:r>
            <a:r>
              <a:rPr lang="en-US" sz="2800" dirty="0" smtClean="0"/>
              <a:t>, etc</a:t>
            </a:r>
            <a:r>
              <a:rPr lang="en-US" sz="2800" dirty="0" smtClean="0"/>
              <a:t>. </a:t>
            </a:r>
          </a:p>
          <a:p>
            <a:pPr lvl="1">
              <a:buFont typeface="Arial" pitchFamily="34" charset="0"/>
              <a:buChar char="•"/>
            </a:pPr>
            <a:r>
              <a:rPr lang="en-US" sz="2800" b="1" u="sng" dirty="0" err="1" smtClean="0"/>
              <a:t>Aa</a:t>
            </a:r>
            <a:r>
              <a:rPr lang="en-US" sz="2800" dirty="0" smtClean="0"/>
              <a:t>- cooler and slower-moving; has a higher viscosity; forms a rough surface of jagged lava chunks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103</TotalTime>
  <Words>1332</Words>
  <Application>Microsoft Office PowerPoint</Application>
  <PresentationFormat>On-screen Show (4:3)</PresentationFormat>
  <Paragraphs>105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Urban</vt:lpstr>
      <vt:lpstr>Volcanoes</vt:lpstr>
      <vt:lpstr>Volcanoes</vt:lpstr>
      <vt:lpstr>Volcanoes and Plate Boundaries</vt:lpstr>
      <vt:lpstr>Volcanoes at Converging Boundaries</vt:lpstr>
      <vt:lpstr>Hot Spot Volcanoes</vt:lpstr>
      <vt:lpstr>Properties of Magma- Physical and Chemical</vt:lpstr>
      <vt:lpstr>Viscosity</vt:lpstr>
      <vt:lpstr>Viscosity of Magma</vt:lpstr>
      <vt:lpstr>Viscosity of Magma</vt:lpstr>
      <vt:lpstr>Volcanic Eruptions</vt:lpstr>
      <vt:lpstr>A Volcanic Eruption</vt:lpstr>
      <vt:lpstr>Volcanic Eruption</vt:lpstr>
      <vt:lpstr>Kinds of Eruptions</vt:lpstr>
      <vt:lpstr>Kinds of Eruptions</vt:lpstr>
      <vt:lpstr>Volcanic Eruptions</vt:lpstr>
      <vt:lpstr>Stages of Volcanic Activity</vt:lpstr>
      <vt:lpstr>Volcanic Landforms from Lava and Ash</vt:lpstr>
      <vt:lpstr>Volcanic Landforms from Lava and Ash</vt:lpstr>
      <vt:lpstr>Volcanic Landforms from Lava and Ash</vt:lpstr>
      <vt:lpstr>Volcanic Landforms from Magma</vt:lpstr>
      <vt:lpstr>Volcanic Landforms from Magma</vt:lpstr>
      <vt:lpstr>Geothermal Activity</vt:lpstr>
    </vt:vector>
  </TitlesOfParts>
  <Company>Falcon School District 49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Volcanoes</dc:title>
  <dc:creator>Falcon School District 49</dc:creator>
  <cp:lastModifiedBy>Falcon School District 49</cp:lastModifiedBy>
  <cp:revision>13</cp:revision>
  <dcterms:created xsi:type="dcterms:W3CDTF">2010-02-21T21:23:24Z</dcterms:created>
  <dcterms:modified xsi:type="dcterms:W3CDTF">2010-04-01T19:46:39Z</dcterms:modified>
</cp:coreProperties>
</file>